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8" r:id="rId2"/>
    <p:sldId id="283" r:id="rId3"/>
    <p:sldId id="276" r:id="rId4"/>
    <p:sldId id="270" r:id="rId5"/>
    <p:sldId id="272" r:id="rId6"/>
    <p:sldId id="280" r:id="rId7"/>
    <p:sldId id="281" r:id="rId8"/>
    <p:sldId id="264" r:id="rId9"/>
    <p:sldId id="265" r:id="rId10"/>
    <p:sldId id="266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A72"/>
    <a:srgbClr val="383B40"/>
    <a:srgbClr val="F50A2C"/>
    <a:srgbClr val="A3A3A3"/>
    <a:srgbClr val="E0E3E8"/>
    <a:srgbClr val="EA0A2A"/>
    <a:srgbClr val="ADCDEA"/>
    <a:srgbClr val="F5F5F5"/>
    <a:srgbClr val="5B9BD5"/>
    <a:srgbClr val="041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D97F4-2FD1-4936-AA7E-AFCEBF31C15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801B-05A5-4051-A523-D40A6427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6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1F5D-3501-4E9F-A2F8-0F3146E38A3F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2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FED6-3581-49D7-95AC-28136723F835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2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C997-7425-4A1A-B3B6-4515B77BA501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894D-3A53-4004-8B4A-EF81028A43EF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74DF-0E6A-402D-8150-41855F53F45E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22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4D72-25CB-4BFD-9D74-8E4EB0823490}" type="datetime1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6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24E5-7571-4853-9202-3DC7E4C235FA}" type="datetime1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0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0F27-E268-466D-9423-4B10D8163A00}" type="datetime1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139D-3D66-4BF9-B021-53591E1F31B7}" type="datetime1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2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683D-26B0-4941-AF0E-33F0BA94A19F}" type="datetime1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1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A891-6C0B-4AFB-929F-8C4F06BD2E37}" type="datetime1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8848-CB00-479C-8D24-7A8B2430EE23}" type="datetime1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F910B-8724-4AF7-98B6-ABFF972C989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53400" y="185738"/>
            <a:ext cx="373107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" y="0"/>
            <a:ext cx="1217984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" y="597246"/>
            <a:ext cx="4501905" cy="886970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343300" y="1957813"/>
            <a:ext cx="5416566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 реализации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развития</a:t>
            </a:r>
          </a:p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2021-2030 годы</a:t>
            </a:r>
          </a:p>
        </p:txBody>
      </p:sp>
      <p:pic>
        <p:nvPicPr>
          <p:cNvPr id="12" name="Picture 2" descr="C:\Users\1\Desktop\логотип.pn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10400232" y="74213"/>
            <a:ext cx="1426863" cy="1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305-9222-471C-AC77-172A46F739DE}" type="datetime1">
              <a:rPr lang="ru-RU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11.01.2022</a:t>
            </a:fld>
            <a:endParaRPr lang="ru-RU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Интерактивная HTML5 карта России. Федеральные округа — купить лицензию,  цена на сайте Allsoft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21" y="855198"/>
            <a:ext cx="8159015" cy="44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вал 55"/>
          <p:cNvSpPr/>
          <p:nvPr/>
        </p:nvSpPr>
        <p:spPr>
          <a:xfrm>
            <a:off x="3980598" y="4010161"/>
            <a:ext cx="2618008" cy="2725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286592" y="164683"/>
            <a:ext cx="5472111" cy="4164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Консорциумы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9693" y="6356349"/>
            <a:ext cx="2743200" cy="365125"/>
          </a:xfrm>
        </p:spPr>
        <p:txBody>
          <a:bodyPr/>
          <a:lstStyle/>
          <a:p>
            <a:fld id="{750F910B-8724-4AF7-98B6-ABFF972C9898}" type="slidenum">
              <a:rPr lang="ru-RU" smtClean="0"/>
              <a:t>10</a:t>
            </a:fld>
            <a:endParaRPr lang="ru-RU" dirty="0"/>
          </a:p>
        </p:txBody>
      </p:sp>
      <p:pic>
        <p:nvPicPr>
          <p:cNvPr id="13" name="Picture 2" descr="Прописка в Краснодаре | Помощь в оформлении прописки в Краснодаре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68" y="4001493"/>
            <a:ext cx="2934968" cy="28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Дуга 51"/>
          <p:cNvSpPr/>
          <p:nvPr/>
        </p:nvSpPr>
        <p:spPr>
          <a:xfrm rot="17523899">
            <a:off x="4870557" y="3905308"/>
            <a:ext cx="4944457" cy="4087749"/>
          </a:xfrm>
          <a:prstGeom prst="arc">
            <a:avLst/>
          </a:prstGeom>
          <a:ln w="15875">
            <a:solidFill>
              <a:srgbClr val="F5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8277726" y="3638349"/>
            <a:ext cx="78240" cy="8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5661698">
            <a:off x="5210534" y="3320205"/>
            <a:ext cx="3520727" cy="3112547"/>
          </a:xfrm>
          <a:prstGeom prst="arc">
            <a:avLst/>
          </a:prstGeom>
          <a:ln w="15875">
            <a:solidFill>
              <a:srgbClr val="F5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792908" y="2766209"/>
            <a:ext cx="78240" cy="8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9308920" y="3752559"/>
            <a:ext cx="78240" cy="8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688571" y="3099334"/>
            <a:ext cx="78240" cy="8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792908" y="3268860"/>
            <a:ext cx="78240" cy="8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/>
          <p:nvPr/>
        </p:nvSpPr>
        <p:spPr>
          <a:xfrm rot="14208345">
            <a:off x="5006447" y="2765723"/>
            <a:ext cx="3520727" cy="3112547"/>
          </a:xfrm>
          <a:prstGeom prst="arc">
            <a:avLst/>
          </a:prstGeom>
          <a:ln w="15875">
            <a:solidFill>
              <a:srgbClr val="F5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14268950">
            <a:off x="5149787" y="3228534"/>
            <a:ext cx="2812110" cy="2563439"/>
          </a:xfrm>
          <a:prstGeom prst="arc">
            <a:avLst/>
          </a:prstGeom>
          <a:ln w="15875">
            <a:solidFill>
              <a:srgbClr val="F5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/>
          <p:nvPr/>
        </p:nvSpPr>
        <p:spPr>
          <a:xfrm rot="7218619">
            <a:off x="3928124" y="-177010"/>
            <a:ext cx="6214013" cy="5337719"/>
          </a:xfrm>
          <a:prstGeom prst="arc">
            <a:avLst/>
          </a:prstGeom>
          <a:ln w="15875">
            <a:solidFill>
              <a:srgbClr val="F5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76819" y="3877476"/>
            <a:ext cx="78240" cy="8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/>
          <p:nvPr/>
        </p:nvSpPr>
        <p:spPr>
          <a:xfrm rot="12869664">
            <a:off x="4604776" y="2350867"/>
            <a:ext cx="3520727" cy="3112547"/>
          </a:xfrm>
          <a:prstGeom prst="arc">
            <a:avLst/>
          </a:prstGeom>
          <a:ln w="15875">
            <a:solidFill>
              <a:srgbClr val="F5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901524" y="2847559"/>
            <a:ext cx="78240" cy="8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 rot="11025966">
            <a:off x="4311703" y="2838557"/>
            <a:ext cx="2508930" cy="2337854"/>
          </a:xfrm>
          <a:prstGeom prst="arc">
            <a:avLst/>
          </a:prstGeom>
          <a:ln w="15875">
            <a:solidFill>
              <a:srgbClr val="F50A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34" y="4985996"/>
            <a:ext cx="306930" cy="344295"/>
          </a:xfrm>
          <a:prstGeom prst="roundRect">
            <a:avLst/>
          </a:prstGeom>
          <a:solidFill>
            <a:schemeClr val="bg1"/>
          </a:solidFill>
        </p:spPr>
      </p:pic>
      <p:cxnSp>
        <p:nvCxnSpPr>
          <p:cNvPr id="58" name="Прямая со стрелкой 57"/>
          <p:cNvCxnSpPr/>
          <p:nvPr/>
        </p:nvCxnSpPr>
        <p:spPr>
          <a:xfrm>
            <a:off x="4734075" y="5202252"/>
            <a:ext cx="510554" cy="37799"/>
          </a:xfrm>
          <a:prstGeom prst="straightConnector1">
            <a:avLst/>
          </a:prstGeom>
          <a:ln w="22225">
            <a:solidFill>
              <a:srgbClr val="383B4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54" descr="Logo - Free Icon Library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66" y="5496755"/>
            <a:ext cx="379971" cy="379971"/>
          </a:xfrm>
          <a:prstGeom prst="roundRect">
            <a:avLst/>
          </a:prstGeom>
          <a:solidFill>
            <a:schemeClr val="bg1"/>
          </a:solidFill>
          <a:extLst/>
        </p:spPr>
      </p:pic>
      <p:cxnSp>
        <p:nvCxnSpPr>
          <p:cNvPr id="86" name="Прямая со стрелкой 85"/>
          <p:cNvCxnSpPr/>
          <p:nvPr/>
        </p:nvCxnSpPr>
        <p:spPr>
          <a:xfrm>
            <a:off x="5495771" y="5272795"/>
            <a:ext cx="286389" cy="234618"/>
          </a:xfrm>
          <a:prstGeom prst="straightConnector1">
            <a:avLst/>
          </a:prstGeom>
          <a:ln w="22225">
            <a:solidFill>
              <a:srgbClr val="383B4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 descr="Иконка Машинное обучение в стиле iOS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57" y="4894223"/>
            <a:ext cx="400745" cy="400745"/>
          </a:xfrm>
          <a:prstGeom prst="roundRect">
            <a:avLst/>
          </a:prstGeom>
          <a:solidFill>
            <a:schemeClr val="bg1"/>
          </a:solidFill>
          <a:extLst/>
        </p:spPr>
      </p:pic>
      <p:sp>
        <p:nvSpPr>
          <p:cNvPr id="95" name="Овал 94"/>
          <p:cNvSpPr/>
          <p:nvPr/>
        </p:nvSpPr>
        <p:spPr>
          <a:xfrm>
            <a:off x="3953699" y="3216947"/>
            <a:ext cx="587142" cy="567891"/>
          </a:xfrm>
          <a:prstGeom prst="ellipse">
            <a:avLst/>
          </a:prstGeom>
          <a:solidFill>
            <a:srgbClr val="F50A2C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41572" y="1989444"/>
            <a:ext cx="2574423" cy="1550623"/>
            <a:chOff x="253078" y="1995236"/>
            <a:chExt cx="2574423" cy="1550623"/>
          </a:xfrm>
        </p:grpSpPr>
        <p:cxnSp>
          <p:nvCxnSpPr>
            <p:cNvPr id="4107" name="Прямая соединительная линия 4106"/>
            <p:cNvCxnSpPr/>
            <p:nvPr/>
          </p:nvCxnSpPr>
          <p:spPr>
            <a:xfrm>
              <a:off x="465215" y="2140473"/>
              <a:ext cx="15995" cy="12542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370061" y="3286166"/>
              <a:ext cx="186397" cy="173254"/>
            </a:xfrm>
            <a:prstGeom prst="ellipse">
              <a:avLst/>
            </a:prstGeom>
            <a:solidFill>
              <a:srgbClr val="F50A2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85" y="1995236"/>
              <a:ext cx="306930" cy="344295"/>
            </a:xfrm>
            <a:prstGeom prst="roundRect">
              <a:avLst/>
            </a:prstGeom>
            <a:solidFill>
              <a:schemeClr val="bg1"/>
            </a:solidFill>
          </p:spPr>
        </p:pic>
        <p:pic>
          <p:nvPicPr>
            <p:cNvPr id="92" name="Picture 2" descr="Иконка Машинное обучение в стиле iOS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78" y="2580301"/>
              <a:ext cx="400745" cy="400745"/>
            </a:xfrm>
            <a:prstGeom prst="roundRect">
              <a:avLst/>
            </a:prstGeom>
            <a:solidFill>
              <a:schemeClr val="bg1"/>
            </a:solidFill>
            <a:extLst/>
          </p:spPr>
        </p:pic>
        <p:sp>
          <p:nvSpPr>
            <p:cNvPr id="4109" name="TextBox 4108"/>
            <p:cNvSpPr txBox="1"/>
            <p:nvPr/>
          </p:nvSpPr>
          <p:spPr>
            <a:xfrm>
              <a:off x="631680" y="2091505"/>
              <a:ext cx="1867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Разработчик</a:t>
              </a:r>
              <a:r>
                <a:rPr lang="ru-RU" sz="1200" dirty="0" smtClean="0"/>
                <a:t> </a:t>
              </a:r>
              <a:endParaRPr lang="ru-RU" sz="12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09948" y="2643780"/>
              <a:ext cx="1867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Пилотная площадка</a:t>
              </a:r>
              <a:r>
                <a:rPr lang="ru-RU" sz="1200" dirty="0" smtClean="0"/>
                <a:t> </a:t>
              </a:r>
              <a:endParaRPr lang="ru-RU" sz="12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5186" y="3268860"/>
              <a:ext cx="2182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Тиражирование практик</a:t>
              </a:r>
              <a:r>
                <a:rPr lang="ru-RU" sz="1200" dirty="0" smtClean="0"/>
                <a:t> </a:t>
              </a:r>
              <a:endParaRPr lang="ru-RU" sz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88065" y="4748398"/>
            <a:ext cx="2562286" cy="1496714"/>
            <a:chOff x="293309" y="4967017"/>
            <a:chExt cx="2562286" cy="1496714"/>
          </a:xfrm>
        </p:grpSpPr>
        <p:cxnSp>
          <p:nvCxnSpPr>
            <p:cNvPr id="101" name="Прямая соединительная линия 100"/>
            <p:cNvCxnSpPr/>
            <p:nvPr/>
          </p:nvCxnSpPr>
          <p:spPr>
            <a:xfrm>
              <a:off x="480033" y="5158143"/>
              <a:ext cx="6556" cy="119820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Овал 101"/>
            <p:cNvSpPr/>
            <p:nvPr/>
          </p:nvSpPr>
          <p:spPr>
            <a:xfrm>
              <a:off x="387939" y="6209699"/>
              <a:ext cx="186397" cy="173254"/>
            </a:xfrm>
            <a:prstGeom prst="ellipse">
              <a:avLst/>
            </a:prstGeom>
            <a:solidFill>
              <a:srgbClr val="F50A2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Picture 54" descr="Logo - Free Icon Library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09" y="5551445"/>
              <a:ext cx="379971" cy="379971"/>
            </a:xfrm>
            <a:prstGeom prst="roundRect">
              <a:avLst/>
            </a:prstGeom>
            <a:solidFill>
              <a:schemeClr val="bg1"/>
            </a:solidFill>
            <a:extLst/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69" y="4967017"/>
              <a:ext cx="306930" cy="344295"/>
            </a:xfrm>
            <a:prstGeom prst="roundRect">
              <a:avLst/>
            </a:prstGeom>
            <a:solidFill>
              <a:schemeClr val="bg1"/>
            </a:solidFill>
          </p:spPr>
        </p:pic>
        <p:sp>
          <p:nvSpPr>
            <p:cNvPr id="104" name="TextBox 103"/>
            <p:cNvSpPr txBox="1"/>
            <p:nvPr/>
          </p:nvSpPr>
          <p:spPr>
            <a:xfrm>
              <a:off x="729085" y="5156468"/>
              <a:ext cx="1867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Разработчик</a:t>
              </a:r>
              <a:r>
                <a:rPr lang="ru-RU" sz="1200" dirty="0" smtClean="0"/>
                <a:t> </a:t>
              </a:r>
              <a:endParaRPr lang="ru-RU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73280" y="5696222"/>
              <a:ext cx="1867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Пилотная площадка</a:t>
              </a:r>
              <a:r>
                <a:rPr lang="ru-RU" sz="1200" dirty="0" smtClean="0"/>
                <a:t> </a:t>
              </a:r>
              <a:endParaRPr lang="ru-RU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3280" y="6186732"/>
              <a:ext cx="2182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Тиражирование практик</a:t>
              </a:r>
              <a:r>
                <a:rPr lang="ru-RU" sz="1200" dirty="0" smtClean="0"/>
                <a:t> </a:t>
              </a:r>
              <a:endParaRPr lang="ru-RU" sz="1200" dirty="0"/>
            </a:p>
          </p:txBody>
        </p:sp>
      </p:grpSp>
      <p:sp>
        <p:nvSpPr>
          <p:cNvPr id="4110" name="Прямоугольник 4109"/>
          <p:cNvSpPr/>
          <p:nvPr/>
        </p:nvSpPr>
        <p:spPr>
          <a:xfrm>
            <a:off x="449615" y="3760907"/>
            <a:ext cx="334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рамках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внедрения бережливых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технологий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1" name="Прямоугольник 4110"/>
          <p:cNvSpPr/>
          <p:nvPr/>
        </p:nvSpPr>
        <p:spPr>
          <a:xfrm>
            <a:off x="387939" y="957173"/>
            <a:ext cx="4343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внедрению платформ </a:t>
            </a:r>
            <a:endParaRPr lang="ru-RU" sz="16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</a:t>
            </a:r>
            <a:r>
              <a:rPr lang="ru-R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-технологий </a:t>
            </a:r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международный рынок образовательных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9609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4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" y="597246"/>
            <a:ext cx="4501905" cy="886970"/>
          </a:xfrm>
          <a:prstGeom prst="rect">
            <a:avLst/>
          </a:prstGeom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452972" y="5790320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2" descr="C:\Users\1\Desktop\логотип.pn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10400232" y="74213"/>
            <a:ext cx="1426863" cy="1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305-9222-471C-AC77-172A46F739DE}" type="datetime1">
              <a:rPr lang="ru-RU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11.01.2022</a:t>
            </a:fld>
            <a:endParaRPr lang="ru-RU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983" y="1882942"/>
            <a:ext cx="3839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ФГБОУ ВО Кубанский </a:t>
            </a: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государственный медицинский </a:t>
            </a: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университет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Минздрава России 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Адрес: 350063 Краснодар, ул. М. Седина, 4, 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Ректор: </a:t>
            </a: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Сергей Николаевич Алексеенко 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Телефон:</a:t>
            </a: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 (861) 268-36-84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Эл. почта: </a:t>
            </a:r>
            <a:r>
              <a:rPr lang="ru-RU" alt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corpus@ksma.ru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ru-RU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Сайт: </a:t>
            </a:r>
            <a:r>
              <a:rPr lang="ru-RU" alt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http://www.ksma.ru/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983" y="374553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en-US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Kuban </a:t>
            </a: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State Medical University</a:t>
            </a:r>
            <a:endParaRPr lang="ru-RU" alt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Address: 350063, Russia, Krasnodar,</a:t>
            </a:r>
            <a:endParaRPr lang="ru-RU" alt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en-US" alt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st.</a:t>
            </a: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Mitrofan</a:t>
            </a: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Sedin</a:t>
            </a: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4,</a:t>
            </a:r>
            <a:endParaRPr lang="ru-RU" alt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en-US" altLang="ru-RU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Rector:Sergey</a:t>
            </a:r>
            <a:r>
              <a:rPr lang="ru-RU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Alekseenko</a:t>
            </a:r>
            <a:r>
              <a:rPr lang="en-US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en-US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Phone</a:t>
            </a: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8 (861) 268-36-84</a:t>
            </a:r>
            <a:endParaRPr lang="ru-RU" alt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Email: </a:t>
            </a:r>
            <a:r>
              <a:rPr lang="ru-RU" altLang="ru-RU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corpus@ksma.ru</a:t>
            </a:r>
            <a:endParaRPr lang="ru-RU" alt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</a:pPr>
            <a:r>
              <a:rPr lang="en-US" altLang="ru-RU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Website</a:t>
            </a:r>
            <a:r>
              <a:rPr lang="en-US" alt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b="1" dirty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http://www.ksma.ru/</a:t>
            </a:r>
            <a:endParaRPr lang="ru-RU" altLang="ru-RU" sz="1200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DFC02-B0C0-4E35-992C-7CE1CC7DB7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099" name="Заголовок 6"/>
          <p:cNvSpPr txBox="1">
            <a:spLocks/>
          </p:cNvSpPr>
          <p:nvPr/>
        </p:nvSpPr>
        <p:spPr bwMode="auto">
          <a:xfrm>
            <a:off x="276225" y="195263"/>
            <a:ext cx="63627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Представление программы на конкурсном отборе</a:t>
            </a:r>
          </a:p>
        </p:txBody>
      </p:sp>
      <p:pic>
        <p:nvPicPr>
          <p:cNvPr id="4100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26" y="1035050"/>
            <a:ext cx="3912387" cy="260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46" y="3644002"/>
            <a:ext cx="389075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14313" y="1298575"/>
            <a:ext cx="669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</a:t>
            </a:r>
            <a:r>
              <a:rPr lang="ru-RU" alt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сентября 2021 г.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ректор </a:t>
            </a:r>
            <a:r>
              <a:rPr lang="ru-RU" alt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КубГМУ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С.Н.Алексеенко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представил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защите 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 развития университета Приоритет 2030</a:t>
            </a: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214313" y="2025650"/>
            <a:ext cx="58197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106 вузов </a:t>
            </a: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получили поддержку в виде базовой части гранта Приоритет 2030</a:t>
            </a:r>
          </a:p>
          <a:p>
            <a:endParaRPr lang="ru-RU" alt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результатам отбора </a:t>
            </a:r>
            <a:r>
              <a:rPr lang="ru-RU" altLang="ru-RU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КубГМУ</a:t>
            </a:r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вошел в число </a:t>
            </a:r>
            <a:r>
              <a:rPr lang="ru-RU" alt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кандидатов, </a:t>
            </a:r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прошедших конкурсный отбор  на участие в программе стратегического академического лидерства (протокол №1 от 26.09.2021)</a:t>
            </a:r>
          </a:p>
          <a:p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88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2415593" y="3896846"/>
            <a:ext cx="407073" cy="545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6492978" y="1298811"/>
            <a:ext cx="3126137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EA0A2A"/>
              </a:buClr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Целевая модель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9929" y="6492875"/>
            <a:ext cx="2743200" cy="365125"/>
          </a:xfrm>
        </p:spPr>
        <p:txBody>
          <a:bodyPr/>
          <a:lstStyle/>
          <a:p>
            <a:fld id="{750F910B-8724-4AF7-98B6-ABFF972C9898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2266" y="1589918"/>
            <a:ext cx="434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Ежегодный прирост, не менее:</a:t>
            </a:r>
          </a:p>
          <a:p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05606" y="2081970"/>
            <a:ext cx="89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2981" y="2048029"/>
            <a:ext cx="478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количества прошедших обучение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 программам ДПО, в том числе посредством онлайн курсов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28462" y="2544432"/>
            <a:ext cx="36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ru-RU" b="1" dirty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количества</a:t>
            </a:r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иностранных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студентов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28462" y="3002293"/>
            <a:ext cx="701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2%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66841" y="4885141"/>
            <a:ext cx="685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5%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58295" y="445244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5%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76713" y="4008812"/>
            <a:ext cx="81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10%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97060" y="3503540"/>
            <a:ext cx="80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58848" y="5332629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41A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1%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доли ППС в возрасте до 39 лет 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Заголовок 6"/>
          <p:cNvSpPr txBox="1">
            <a:spLocks/>
          </p:cNvSpPr>
          <p:nvPr/>
        </p:nvSpPr>
        <p:spPr>
          <a:xfrm>
            <a:off x="1012851" y="1262143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EA0A2A"/>
              </a:buClr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Миссия и стратегическая цель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Заголовок 6"/>
          <p:cNvSpPr txBox="1">
            <a:spLocks/>
          </p:cNvSpPr>
          <p:nvPr/>
        </p:nvSpPr>
        <p:spPr>
          <a:xfrm>
            <a:off x="279182" y="1922184"/>
            <a:ext cx="5155943" cy="2022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lnSpc>
                <a:spcPts val="1600"/>
              </a:lnSpc>
              <a:buClr>
                <a:srgbClr val="EA0A2A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Подготовка конкурентоспособных специалистов на основе инновационных образовательных технологий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соответствии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переходом к цифровой трансформации общества и государства,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интеграции биомедицинских наук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здравоохранения </a:t>
            </a:r>
          </a:p>
          <a:p>
            <a:pPr marL="171450" indent="-171450" algn="just">
              <a:lnSpc>
                <a:spcPts val="1600"/>
              </a:lnSpc>
              <a:buClr>
                <a:srgbClr val="EA0A2A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lnSpc>
                <a:spcPts val="1600"/>
              </a:lnSpc>
              <a:buClr>
                <a:srgbClr val="EA0A2A"/>
              </a:buClr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lnSpc>
                <a:spcPts val="1600"/>
              </a:lnSpc>
              <a:buClr>
                <a:srgbClr val="EA0A2A"/>
              </a:buClr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lnSpc>
                <a:spcPts val="1600"/>
              </a:lnSpc>
              <a:buClr>
                <a:srgbClr val="EA0A2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ормировать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поддерживать инновационные технологии здоровьесбережения, способствующие сохранению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укреплению здоровья населения Краснодарского края и России, а также внедрять в экономику и социальную сферу наукоемкие технологии, развивая партнерство с лидерами в области науки, высшего образования, здравоохранения мирового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сообщества</a:t>
            </a:r>
          </a:p>
          <a:p>
            <a:pPr marL="171450" indent="-171450" algn="just">
              <a:lnSpc>
                <a:spcPts val="1600"/>
              </a:lnSpc>
              <a:buClr>
                <a:srgbClr val="EA0A2A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5" name="Объект 26" descr="Цель">
            <a:extLst>
              <a:ext uri="{FF2B5EF4-FFF2-40B4-BE49-F238E27FC236}">
                <a16:creationId xmlns:a16="http://schemas.microsoft.com/office/drawing/2014/main" xmlns="" id="{06A0FB8B-C0AA-4D7D-9B4D-30F83A838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9044" y="1272514"/>
            <a:ext cx="693807" cy="6938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74" y="1274502"/>
            <a:ext cx="751907" cy="6476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82980" y="2976454"/>
            <a:ext cx="478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доли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привлеченных зарубежных специалистов к образовательным и научным проектам от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ППС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2980" y="3498562"/>
            <a:ext cx="4642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количества статей в изданиях, индексируемых в базах </a:t>
            </a:r>
            <a:r>
              <a:rPr lang="ru-RU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Scopus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приходящихся на 1 НПР 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0342" y="4009871"/>
            <a:ext cx="4785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доли доходов из внебюджетных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источников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0342" y="4431965"/>
            <a:ext cx="4118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доли доходов от НИОКР в общей сумме доходов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0342" y="4854059"/>
            <a:ext cx="4363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общего индекса цитируемости научных публикаций НПР по данным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library</a:t>
            </a:r>
            <a:endParaRPr lang="ru-RU" sz="1200" b="1" dirty="0">
              <a:solidFill>
                <a:srgbClr val="041A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108118" y="893878"/>
            <a:ext cx="6514162" cy="244505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64296" y="3671696"/>
            <a:ext cx="6357983" cy="29335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275773" y="195653"/>
            <a:ext cx="6362666" cy="402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Стратегические проекты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69929" y="6492875"/>
            <a:ext cx="2743200" cy="365125"/>
          </a:xfrm>
        </p:spPr>
        <p:txBody>
          <a:bodyPr/>
          <a:lstStyle/>
          <a:p>
            <a:fld id="{750F910B-8724-4AF7-98B6-ABFF972C9898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04" y="1227996"/>
            <a:ext cx="445577" cy="358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0086" y="1218814"/>
            <a:ext cx="5853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Цифровизация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образования, переход к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Smart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-университету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13" y="4135723"/>
            <a:ext cx="399457" cy="4446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14595" y="4041434"/>
            <a:ext cx="55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Развитие технологий здоровьесбережения и регенеративной медицины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03" y="1718962"/>
            <a:ext cx="347999" cy="3903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84071" y="1735253"/>
            <a:ext cx="582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Внедрение бережливых технологий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92" y="4720270"/>
            <a:ext cx="394728" cy="482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84830" y="4727924"/>
            <a:ext cx="5526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Поддержка молодых ученых и талантливых школьников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64" y="5352091"/>
            <a:ext cx="411152" cy="5268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84831" y="3378138"/>
            <a:ext cx="52814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Социально-экономическое развитие региона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9741" y="5368590"/>
            <a:ext cx="561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Трансфер наукоёмких технологий в клиническую практику и медицинское производство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5268" y="886881"/>
            <a:ext cx="94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СП1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3946" y="3638801"/>
            <a:ext cx="182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СП2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7" y="2275214"/>
            <a:ext cx="470597" cy="21223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901910" y="2184968"/>
            <a:ext cx="560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Создание индивидуальной образовательной траектории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711" y="268695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СНТР РФ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567" y="1411668"/>
            <a:ext cx="224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Национальные цели РФ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669" y="572094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НТИ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703" y="4230722"/>
            <a:ext cx="260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Стратегия развития региона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3" name="Соединительная линия уступом 42"/>
          <p:cNvCxnSpPr>
            <a:stCxn id="44" idx="1"/>
          </p:cNvCxnSpPr>
          <p:nvPr/>
        </p:nvCxnSpPr>
        <p:spPr>
          <a:xfrm rot="5400000" flipH="1" flipV="1">
            <a:off x="3796885" y="439867"/>
            <a:ext cx="280191" cy="2298774"/>
          </a:xfrm>
          <a:prstGeom prst="bentConnector2">
            <a:avLst/>
          </a:prstGeom>
          <a:ln w="28575">
            <a:solidFill>
              <a:srgbClr val="F50A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2761620" y="1702697"/>
            <a:ext cx="177354" cy="181990"/>
          </a:xfrm>
          <a:prstGeom prst="flowChartConnector">
            <a:avLst/>
          </a:prstGeom>
          <a:solidFill>
            <a:srgbClr val="EA0A2A"/>
          </a:solidFill>
          <a:ln>
            <a:solidFill>
              <a:srgbClr val="EA0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>
            <a:off x="2860146" y="1666826"/>
            <a:ext cx="2417990" cy="2374610"/>
          </a:xfrm>
          <a:prstGeom prst="bentConnector3">
            <a:avLst>
              <a:gd name="adj1" fmla="val 50000"/>
            </a:avLst>
          </a:prstGeom>
          <a:ln w="28575">
            <a:solidFill>
              <a:srgbClr val="F50A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>
            <a:off x="2640511" y="2865696"/>
            <a:ext cx="2623785" cy="1714650"/>
          </a:xfrm>
          <a:prstGeom prst="bentConnector3">
            <a:avLst>
              <a:gd name="adj1" fmla="val 50000"/>
            </a:avLst>
          </a:prstGeom>
          <a:ln w="28575">
            <a:solidFill>
              <a:srgbClr val="A3A3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Блок-схема: узел 56"/>
          <p:cNvSpPr/>
          <p:nvPr/>
        </p:nvSpPr>
        <p:spPr>
          <a:xfrm>
            <a:off x="3022643" y="4642566"/>
            <a:ext cx="177354" cy="181990"/>
          </a:xfrm>
          <a:prstGeom prst="flowChartConnector">
            <a:avLst/>
          </a:prstGeom>
          <a:solidFill>
            <a:srgbClr val="041A72"/>
          </a:solidFill>
          <a:ln>
            <a:solidFill>
              <a:srgbClr val="041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2489571" y="2748791"/>
            <a:ext cx="177354" cy="181990"/>
          </a:xfrm>
          <a:prstGeom prst="flowChartConnector">
            <a:avLst/>
          </a:prstGeom>
          <a:solidFill>
            <a:srgbClr val="A3A3A3"/>
          </a:solidFill>
          <a:ln>
            <a:solidFill>
              <a:srgbClr val="A3A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Соединительная линия уступом 60"/>
          <p:cNvCxnSpPr/>
          <p:nvPr/>
        </p:nvCxnSpPr>
        <p:spPr>
          <a:xfrm flipV="1">
            <a:off x="3154170" y="2850727"/>
            <a:ext cx="1932198" cy="1860639"/>
          </a:xfrm>
          <a:prstGeom prst="bentConnector3">
            <a:avLst>
              <a:gd name="adj1" fmla="val 50000"/>
            </a:avLst>
          </a:prstGeom>
          <a:ln w="28575">
            <a:solidFill>
              <a:srgbClr val="041A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2205450" y="5869503"/>
            <a:ext cx="177354" cy="181990"/>
          </a:xfrm>
          <a:prstGeom prst="flowChartConnector">
            <a:avLst/>
          </a:prstGeom>
          <a:solidFill>
            <a:srgbClr val="383B40"/>
          </a:solidFill>
          <a:ln>
            <a:solidFill>
              <a:srgbClr val="383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 rot="10800000">
            <a:off x="2421347" y="5929206"/>
            <a:ext cx="2860656" cy="161067"/>
          </a:xfrm>
          <a:prstGeom prst="bentConnector3">
            <a:avLst>
              <a:gd name="adj1" fmla="val 50000"/>
            </a:avLst>
          </a:prstGeom>
          <a:ln w="28575">
            <a:solidFill>
              <a:srgbClr val="383B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928745" y="2652316"/>
            <a:ext cx="5781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Развитие экспортного потенциала системы образования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39741" y="6075965"/>
            <a:ext cx="509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Популяризация научных исследований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4" y="6031182"/>
            <a:ext cx="381877" cy="3818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27" y="3321171"/>
            <a:ext cx="535640" cy="5299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03" y="2664615"/>
            <a:ext cx="570882" cy="385904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>
            <a:stCxn id="57" idx="5"/>
          </p:cNvCxnSpPr>
          <p:nvPr/>
        </p:nvCxnSpPr>
        <p:spPr>
          <a:xfrm>
            <a:off x="3174024" y="4797904"/>
            <a:ext cx="2198089" cy="654"/>
          </a:xfrm>
          <a:prstGeom prst="line">
            <a:avLst/>
          </a:prstGeom>
          <a:ln w="28575">
            <a:solidFill>
              <a:srgbClr val="041A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8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09873" y="191568"/>
            <a:ext cx="5472111" cy="339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309873" y="742698"/>
            <a:ext cx="681509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смарт-системы образовательного процесса для подготовки конкурентоспособных специалистов новой формации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5</a:t>
            </a:fld>
            <a:endParaRPr lang="ru-RU"/>
          </a:p>
        </p:txBody>
      </p:sp>
      <p:sp>
        <p:nvSpPr>
          <p:cNvPr id="18" name="Объект 26">
            <a:extLst>
              <a:ext uri="{FF2B5EF4-FFF2-40B4-BE49-F238E27FC236}">
                <a16:creationId xmlns:a16="http://schemas.microsoft.com/office/drawing/2014/main" xmlns="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1485157" y="1961615"/>
            <a:ext cx="2611472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Цифровая трансформация образовательного процесса и системы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управления</a:t>
            </a:r>
          </a:p>
          <a:p>
            <a:r>
              <a:rPr lang="ru-RU" sz="1200" dirty="0" smtClean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СП1.1</a:t>
            </a:r>
            <a:endParaRPr lang="ru-RU" sz="1200" dirty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Заголовок 6"/>
          <p:cNvSpPr txBox="1">
            <a:spLocks/>
          </p:cNvSpPr>
          <p:nvPr/>
        </p:nvSpPr>
        <p:spPr>
          <a:xfrm>
            <a:off x="960496" y="3254869"/>
            <a:ext cx="2927840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 компьютерных симуляций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Внедрение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роботизированной системы искусственного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интеллекта -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Industry 4.0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диное цифровое пространство 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Виртуальные туры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Информационное пространство  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«Мое здоровье»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0" y="2047570"/>
            <a:ext cx="445577" cy="358528"/>
          </a:xfrm>
          <a:prstGeom prst="rect">
            <a:avLst/>
          </a:prstGeom>
        </p:spPr>
      </p:pic>
      <p:sp>
        <p:nvSpPr>
          <p:cNvPr id="21" name="Объект 26">
            <a:extLst>
              <a:ext uri="{FF2B5EF4-FFF2-40B4-BE49-F238E27FC236}">
                <a16:creationId xmlns:a16="http://schemas.microsoft.com/office/drawing/2014/main" xmlns="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5195005" y="1961615"/>
            <a:ext cx="2794589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Центр развития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индивидуальных образовательных траекторий</a:t>
            </a:r>
          </a:p>
          <a:p>
            <a:r>
              <a:rPr lang="ru-RU" sz="1200" dirty="0" smtClean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СП1.2</a:t>
            </a:r>
            <a:endParaRPr lang="ru-RU" sz="1200" dirty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Заголовок 6"/>
          <p:cNvSpPr txBox="1">
            <a:spLocks/>
          </p:cNvSpPr>
          <p:nvPr/>
        </p:nvSpPr>
        <p:spPr>
          <a:xfrm>
            <a:off x="4512339" y="3254869"/>
            <a:ext cx="2788341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Новые профессии в медицине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Открытие сетевых магистратур 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Переход к концепции</a:t>
            </a:r>
          </a:p>
          <a:p>
            <a:pPr marL="936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«4П медицина»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«Портфолио компетенций»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36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36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36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36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36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32" y="2047570"/>
            <a:ext cx="470597" cy="212230"/>
          </a:xfrm>
          <a:prstGeom prst="rect">
            <a:avLst/>
          </a:prstGeom>
        </p:spPr>
      </p:pic>
      <p:sp>
        <p:nvSpPr>
          <p:cNvPr id="25" name="Объект 26">
            <a:extLst>
              <a:ext uri="{FF2B5EF4-FFF2-40B4-BE49-F238E27FC236}">
                <a16:creationId xmlns:a16="http://schemas.microsoft.com/office/drawing/2014/main" xmlns="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9165209" y="1961615"/>
            <a:ext cx="2405796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бережливой личности</a:t>
            </a:r>
          </a:p>
          <a:p>
            <a:endParaRPr lang="ru-RU" sz="1200" dirty="0" smtClean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СП1.3</a:t>
            </a:r>
            <a:endParaRPr lang="ru-RU" sz="1200" dirty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Заголовок 6"/>
          <p:cNvSpPr txBox="1">
            <a:spLocks/>
          </p:cNvSpPr>
          <p:nvPr/>
        </p:nvSpPr>
        <p:spPr>
          <a:xfrm>
            <a:off x="8281462" y="3254869"/>
            <a:ext cx="3072337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Интеграция бережливых технологий в изучаемые студентами дисциплины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Расширение учебного центра – «Фабрика процессов» в рамках обучения бережливым технологиям медицинских работников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Элективный курс для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школьников «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Основы бережливых технологий»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83" y="2047570"/>
            <a:ext cx="441910" cy="3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09873" y="191568"/>
            <a:ext cx="5472111" cy="339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309873" y="742698"/>
            <a:ext cx="681509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смарт-системы образовательного процесса для подготовки конкурентоспособных специалистов новой формации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6</a:t>
            </a:fld>
            <a:endParaRPr lang="ru-RU"/>
          </a:p>
        </p:txBody>
      </p:sp>
      <p:sp>
        <p:nvSpPr>
          <p:cNvPr id="30" name="Объект 26">
            <a:extLst>
              <a:ext uri="{FF2B5EF4-FFF2-40B4-BE49-F238E27FC236}">
                <a16:creationId xmlns:a16="http://schemas.microsoft.com/office/drawing/2014/main" xmlns="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1377479" y="1964533"/>
            <a:ext cx="1935777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Ресурсный центр «Биомедицинский </a:t>
            </a:r>
            <a:r>
              <a:rPr lang="ru-RU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предуниверсарий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</a:p>
          <a:p>
            <a:endParaRPr lang="ru-RU" sz="100" dirty="0" smtClean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СП1.4</a:t>
            </a:r>
            <a:endParaRPr lang="ru-RU" sz="1200" dirty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Заголовок 6"/>
          <p:cNvSpPr txBox="1">
            <a:spLocks/>
          </p:cNvSpPr>
          <p:nvPr/>
        </p:nvSpPr>
        <p:spPr>
          <a:xfrm>
            <a:off x="903865" y="3065052"/>
            <a:ext cx="2477056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Расширение географии обучающихся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Адаптация к вузовской образовательной среде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Виртуальные физико-химические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медико-биологические лаборатории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Обучение </a:t>
            </a:r>
            <a:r>
              <a:rPr lang="en-US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IT-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технологиям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Формирование навыков  научной деятельности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4" y="2038224"/>
            <a:ext cx="427549" cy="435184"/>
          </a:xfrm>
          <a:prstGeom prst="rect">
            <a:avLst/>
          </a:prstGeom>
        </p:spPr>
      </p:pic>
      <p:sp>
        <p:nvSpPr>
          <p:cNvPr id="34" name="Объект 26">
            <a:extLst>
              <a:ext uri="{FF2B5EF4-FFF2-40B4-BE49-F238E27FC236}">
                <a16:creationId xmlns:a16="http://schemas.microsoft.com/office/drawing/2014/main" xmlns="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4969698" y="2000232"/>
            <a:ext cx="2447876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международной деятельности</a:t>
            </a:r>
          </a:p>
          <a:p>
            <a:endParaRPr lang="ru-RU" sz="1200" dirty="0" smtClean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СП1.5</a:t>
            </a:r>
            <a:endParaRPr lang="ru-RU" sz="1200" dirty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Заголовок 6"/>
          <p:cNvSpPr txBox="1">
            <a:spLocks/>
          </p:cNvSpPr>
          <p:nvPr/>
        </p:nvSpPr>
        <p:spPr>
          <a:xfrm>
            <a:off x="4365695" y="3036058"/>
            <a:ext cx="2477056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международной мобильности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молодых талантов среди иностранных граждан</a:t>
            </a: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англоязычной среды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Приглашённый лектор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Объект 26">
            <a:extLst>
              <a:ext uri="{FF2B5EF4-FFF2-40B4-BE49-F238E27FC236}">
                <a16:creationId xmlns:a16="http://schemas.microsoft.com/office/drawing/2014/main" xmlns="" id="{95E1315C-09DB-4FE6-B3D9-8AF09B8BE6D2}"/>
              </a:ext>
            </a:extLst>
          </p:cNvPr>
          <p:cNvSpPr txBox="1">
            <a:spLocks/>
          </p:cNvSpPr>
          <p:nvPr/>
        </p:nvSpPr>
        <p:spPr>
          <a:xfrm>
            <a:off x="8449126" y="1989853"/>
            <a:ext cx="2588676" cy="113943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эффективного управления человеческим потенциалом</a:t>
            </a:r>
          </a:p>
          <a:p>
            <a:endParaRPr lang="ru-RU" sz="100" dirty="0" smtClean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СП1.6</a:t>
            </a:r>
            <a:endParaRPr lang="ru-RU" sz="1200" dirty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Заголовок 6"/>
          <p:cNvSpPr txBox="1">
            <a:spLocks/>
          </p:cNvSpPr>
          <p:nvPr/>
        </p:nvSpPr>
        <p:spPr>
          <a:xfrm>
            <a:off x="8021577" y="3078788"/>
            <a:ext cx="3053247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Бережливый вуз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-менеджмент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подачи проблем и предложений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систем искусственного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интеллекта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«ТАЧИНФОРМ: НАВИГАТОР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271463" indent="-1778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Переход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электронный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документооборот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95" y="2069184"/>
            <a:ext cx="552183" cy="3732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85" y="2038224"/>
            <a:ext cx="441052" cy="48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>
                <a:latin typeface="Verdana" panose="020B0604030504040204" pitchFamily="34" charset="0"/>
                <a:ea typeface="Verdana" panose="020B0604030504040204" pitchFamily="34" charset="0"/>
              </a:rPr>
              <a:t>7</a:t>
            </a:fld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Прямая со стрелкой 10"/>
          <p:cNvCxnSpPr>
            <a:stCxn id="33" idx="3"/>
            <a:endCxn id="26" idx="0"/>
          </p:cNvCxnSpPr>
          <p:nvPr/>
        </p:nvCxnSpPr>
        <p:spPr>
          <a:xfrm>
            <a:off x="8888117" y="3585373"/>
            <a:ext cx="2159317" cy="825569"/>
          </a:xfrm>
          <a:prstGeom prst="straightConnector1">
            <a:avLst/>
          </a:prstGeom>
          <a:ln w="38100">
            <a:solidFill>
              <a:srgbClr val="F50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68497" y="3299276"/>
            <a:ext cx="3815475" cy="177132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>
                <a:srgbClr val="F50A2C"/>
              </a:buClr>
            </a:pP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Образовательные технологии:</a:t>
            </a:r>
            <a:endParaRPr lang="ru-RU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Аддитивное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производство (3D-печать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Искусственный интеллект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AVATAR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чат-боты)</a:t>
            </a:r>
          </a:p>
          <a:p>
            <a:pPr marL="342900" indent="-342900" algn="just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Большие данные (</a:t>
            </a:r>
            <a:r>
              <a:rPr lang="ru-RU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Big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Data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Виртуальная и дополненная реальность </a:t>
            </a:r>
            <a:endParaRPr lang="ru-RU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Геймификация</a:t>
            </a:r>
            <a:endParaRPr lang="ru-RU" sz="120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Робопедагогика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Андрогогика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обучении студентов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870" y="4984829"/>
            <a:ext cx="4515235" cy="1736646"/>
          </a:xfrm>
          <a:prstGeom prst="round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Новые специальности:</a:t>
            </a:r>
          </a:p>
          <a:p>
            <a:pPr marL="285750" indent="-285750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Сетевой врач</a:t>
            </a:r>
          </a:p>
          <a:p>
            <a:pPr marL="285750" indent="-285750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IT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-медик</a:t>
            </a:r>
          </a:p>
          <a:p>
            <a:pPr marL="285750" indent="-285750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Молекулярный диетолог</a:t>
            </a:r>
          </a:p>
          <a:p>
            <a:pPr marL="285750" indent="-285750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Тканевой инженер</a:t>
            </a:r>
          </a:p>
          <a:p>
            <a:pPr marL="285750" indent="-285750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Специалист по управлению геномом</a:t>
            </a:r>
          </a:p>
          <a:p>
            <a:pPr marL="285750" indent="-285750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Нанофармаколог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50A2C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Разработчик систем «умной доставки лекарств»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26" idx="1"/>
            <a:endCxn id="26" idx="3"/>
          </p:cNvCxnSpPr>
          <p:nvPr/>
        </p:nvCxnSpPr>
        <p:spPr>
          <a:xfrm>
            <a:off x="10094045" y="4770386"/>
            <a:ext cx="1906778" cy="0"/>
          </a:xfrm>
          <a:prstGeom prst="line">
            <a:avLst/>
          </a:prstGeom>
          <a:ln>
            <a:solidFill>
              <a:srgbClr val="A3A3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" idx="1"/>
            <a:endCxn id="7" idx="3"/>
          </p:cNvCxnSpPr>
          <p:nvPr/>
        </p:nvCxnSpPr>
        <p:spPr>
          <a:xfrm>
            <a:off x="8013724" y="4723671"/>
            <a:ext cx="1923680" cy="0"/>
          </a:xfrm>
          <a:prstGeom prst="line">
            <a:avLst/>
          </a:prstGeom>
          <a:ln>
            <a:solidFill>
              <a:srgbClr val="A3A3A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Заголовок 6"/>
          <p:cNvSpPr txBox="1">
            <a:spLocks/>
          </p:cNvSpPr>
          <p:nvPr/>
        </p:nvSpPr>
        <p:spPr>
          <a:xfrm>
            <a:off x="309873" y="191568"/>
            <a:ext cx="5472111" cy="339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3845605" y="3376430"/>
            <a:ext cx="8155218" cy="2288564"/>
            <a:chOff x="3636967" y="4092629"/>
            <a:chExt cx="8155218" cy="228856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885407" y="5127141"/>
              <a:ext cx="1906778" cy="718888"/>
            </a:xfrm>
            <a:prstGeom prst="roundRect">
              <a:avLst/>
            </a:prstGeom>
            <a:solidFill>
              <a:srgbClr val="E0E3E8"/>
            </a:solidFill>
            <a:ln>
              <a:solidFill>
                <a:srgbClr val="A3A3A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1200" b="1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LifeLongLearning</a:t>
              </a:r>
              <a:endPara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sz="1200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НМО</a:t>
              </a:r>
              <a:endParaRPr lang="ru-RU" alt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7805086" y="5077400"/>
              <a:ext cx="1923680" cy="724939"/>
            </a:xfrm>
            <a:prstGeom prst="roundRect">
              <a:avLst>
                <a:gd name="adj" fmla="val 16667"/>
              </a:avLst>
            </a:prstGeom>
            <a:solidFill>
              <a:srgbClr val="E0E3E8"/>
            </a:solidFill>
            <a:ln w="12700">
              <a:solidFill>
                <a:srgbClr val="A3A3A3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200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Smart-</a:t>
              </a:r>
              <a:r>
                <a:rPr lang="en-US" altLang="ru-RU" sz="1200" b="1" dirty="0" err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клиника</a:t>
              </a:r>
              <a:endPara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ru-RU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Smart-</a:t>
              </a:r>
              <a:r>
                <a:rPr kumimoji="0" lang="en-US" alt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аптека</a:t>
              </a: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5711959" y="5070496"/>
              <a:ext cx="1922054" cy="694871"/>
            </a:xfrm>
            <a:prstGeom prst="roundRect">
              <a:avLst>
                <a:gd name="adj" fmla="val 16667"/>
              </a:avLst>
            </a:prstGeom>
            <a:solidFill>
              <a:srgbClr val="E0E3E8"/>
            </a:solidFill>
            <a:ln w="12700">
              <a:solidFill>
                <a:srgbClr val="A3A3A3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Smart-</a:t>
              </a:r>
              <a:r>
                <a:rPr kumimoji="0" lang="en-US" alt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университет</a:t>
              </a:r>
              <a:endPara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7784436" y="4499898"/>
              <a:ext cx="1070385" cy="545234"/>
            </a:xfrm>
            <a:prstGeom prst="straightConnector1">
              <a:avLst/>
            </a:prstGeom>
            <a:ln w="38100">
              <a:solidFill>
                <a:srgbClr val="F50A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33" idx="1"/>
              <a:endCxn id="5" idx="0"/>
            </p:cNvCxnSpPr>
            <p:nvPr/>
          </p:nvCxnSpPr>
          <p:spPr>
            <a:xfrm flipH="1">
              <a:off x="4587933" y="4301572"/>
              <a:ext cx="2328354" cy="768924"/>
            </a:xfrm>
            <a:prstGeom prst="straightConnector1">
              <a:avLst/>
            </a:prstGeom>
            <a:ln w="38100">
              <a:solidFill>
                <a:srgbClr val="F50A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33" idx="2"/>
              <a:endCxn id="6" idx="0"/>
            </p:cNvCxnSpPr>
            <p:nvPr/>
          </p:nvCxnSpPr>
          <p:spPr>
            <a:xfrm flipH="1">
              <a:off x="6672986" y="4510515"/>
              <a:ext cx="1124897" cy="559981"/>
            </a:xfrm>
            <a:prstGeom prst="straightConnector1">
              <a:avLst/>
            </a:prstGeom>
            <a:ln w="38100">
              <a:solidFill>
                <a:srgbClr val="F50A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Надпись 1"/>
            <p:cNvSpPr txBox="1">
              <a:spLocks noChangeArrowheads="1"/>
            </p:cNvSpPr>
            <p:nvPr/>
          </p:nvSpPr>
          <p:spPr bwMode="auto">
            <a:xfrm>
              <a:off x="6916287" y="4092629"/>
              <a:ext cx="1763192" cy="417886"/>
            </a:xfrm>
            <a:prstGeom prst="roundRect">
              <a:avLst/>
            </a:prstGeom>
            <a:solidFill>
              <a:srgbClr val="A3A3A3"/>
            </a:solidFill>
            <a:ln w="6350">
              <a:solidFill>
                <a:srgbClr val="A3A3A3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Industry 4.0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54646" y="5198806"/>
              <a:ext cx="216408" cy="466345"/>
            </a:xfrm>
            <a:prstGeom prst="rect">
              <a:avLst/>
            </a:prstGeom>
          </p:spPr>
        </p:pic>
        <p:sp>
          <p:nvSpPr>
            <p:cNvPr id="5" name="Скругленный прямоугольник 2"/>
            <p:cNvSpPr>
              <a:spLocks noChangeArrowheads="1"/>
            </p:cNvSpPr>
            <p:nvPr/>
          </p:nvSpPr>
          <p:spPr bwMode="auto">
            <a:xfrm>
              <a:off x="3636967" y="5070496"/>
              <a:ext cx="1901932" cy="666750"/>
            </a:xfrm>
            <a:prstGeom prst="roundRect">
              <a:avLst>
                <a:gd name="adj" fmla="val 16667"/>
              </a:avLst>
            </a:prstGeom>
            <a:solidFill>
              <a:srgbClr val="E0E3E8"/>
            </a:solidFill>
            <a:ln w="12700">
              <a:solidFill>
                <a:srgbClr val="A3A3A3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200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Smart</a:t>
              </a:r>
              <a:r>
                <a:rPr lang="ru-RU" altLang="ru-RU" sz="1200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-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ru-RU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предуниверсарий</a:t>
              </a:r>
              <a:endPara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6275502" y="6069114"/>
              <a:ext cx="3198727" cy="312079"/>
            </a:xfrm>
            <a:prstGeom prst="roundRect">
              <a:avLst>
                <a:gd name="adj" fmla="val 16667"/>
              </a:avLst>
            </a:prstGeom>
            <a:solidFill>
              <a:srgbClr val="A3A3A3"/>
            </a:solidFill>
            <a:ln w="12700">
              <a:solidFill>
                <a:srgbClr val="A3A3A3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Центр компьютерных симуляций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562785" y="5212027"/>
              <a:ext cx="216408" cy="466345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727834" y="5226050"/>
              <a:ext cx="216408" cy="466345"/>
            </a:xfrm>
            <a:prstGeom prst="rect">
              <a:avLst/>
            </a:prstGeom>
          </p:spPr>
        </p:pic>
        <p:cxnSp>
          <p:nvCxnSpPr>
            <p:cNvPr id="95" name="Прямая со стрелкой 94"/>
            <p:cNvCxnSpPr/>
            <p:nvPr/>
          </p:nvCxnSpPr>
          <p:spPr>
            <a:xfrm>
              <a:off x="4770427" y="5794229"/>
              <a:ext cx="1492792" cy="439128"/>
            </a:xfrm>
            <a:prstGeom prst="straightConnector1">
              <a:avLst/>
            </a:prstGeom>
            <a:ln w="38100">
              <a:solidFill>
                <a:srgbClr val="F50A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6389980" y="5769878"/>
              <a:ext cx="250318" cy="294725"/>
            </a:xfrm>
            <a:prstGeom prst="straightConnector1">
              <a:avLst/>
            </a:prstGeom>
            <a:ln w="38100">
              <a:solidFill>
                <a:srgbClr val="F50A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 flipV="1">
              <a:off x="9498764" y="5864674"/>
              <a:ext cx="1746400" cy="368683"/>
            </a:xfrm>
            <a:prstGeom prst="straightConnector1">
              <a:avLst/>
            </a:prstGeom>
            <a:ln w="38100">
              <a:solidFill>
                <a:srgbClr val="F50A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/>
            <p:nvPr/>
          </p:nvCxnSpPr>
          <p:spPr>
            <a:xfrm flipH="1">
              <a:off x="8782211" y="5769942"/>
              <a:ext cx="284782" cy="307966"/>
            </a:xfrm>
            <a:prstGeom prst="straightConnector1">
              <a:avLst/>
            </a:prstGeom>
            <a:ln w="38100">
              <a:solidFill>
                <a:srgbClr val="F50A2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Заголовок 6"/>
          <p:cNvSpPr txBox="1">
            <a:spLocks/>
          </p:cNvSpPr>
          <p:nvPr/>
        </p:nvSpPr>
        <p:spPr>
          <a:xfrm>
            <a:off x="309873" y="592435"/>
            <a:ext cx="681509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смарт-системы образовательного процесса для подготовки конкурентоспособных специалистов новой формации</a:t>
            </a: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4" y="1525532"/>
            <a:ext cx="176799" cy="176799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425" y="2079785"/>
            <a:ext cx="176799" cy="176799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503" y="2226779"/>
            <a:ext cx="176799" cy="176799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950" y="2391954"/>
            <a:ext cx="176799" cy="176799"/>
          </a:xfrm>
          <a:prstGeom prst="rect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723" y="1544177"/>
            <a:ext cx="176799" cy="176799"/>
          </a:xfrm>
          <a:prstGeom prst="rect">
            <a:avLst/>
          </a:prstGeom>
        </p:spPr>
      </p:pic>
      <p:sp>
        <p:nvSpPr>
          <p:cNvPr id="176" name="Скругленный прямоугольник 175"/>
          <p:cNvSpPr/>
          <p:nvPr/>
        </p:nvSpPr>
        <p:spPr>
          <a:xfrm>
            <a:off x="0" y="1661121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50A2C"/>
              </a:buClr>
            </a:pPr>
            <a:r>
              <a:rPr lang="ru-RU" sz="12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Довузовская</a:t>
            </a:r>
            <a:endPara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F50A2C"/>
              </a:buClr>
            </a:pPr>
            <a:r>
              <a:rPr lang="ru-RU" sz="1200" b="1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подготовка</a:t>
            </a:r>
            <a:endParaRPr lang="ru-RU" sz="1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048232" y="1720976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50A2C"/>
              </a:buClr>
            </a:pPr>
            <a:r>
              <a:rPr lang="ru-RU" sz="12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Специалитет</a:t>
            </a:r>
            <a:endParaRPr lang="ru-RU" sz="1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7321663" y="2226779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50A2C"/>
              </a:buClr>
            </a:pPr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Сетевая магистратура</a:t>
            </a:r>
            <a:endParaRPr lang="ru-RU" sz="1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4677986" y="2058809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50A2C"/>
              </a:buClr>
            </a:pPr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Ординатура</a:t>
            </a:r>
            <a:endParaRPr lang="ru-RU" sz="1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9682867" y="1419572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50A2C"/>
              </a:buClr>
            </a:pPr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Аспирантура</a:t>
            </a:r>
            <a:endParaRPr lang="ru-RU" sz="1200" b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" name="Рисунок 1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94" y="1984697"/>
            <a:ext cx="65467" cy="65467"/>
          </a:xfrm>
          <a:prstGeom prst="rect">
            <a:avLst/>
          </a:prstGeom>
        </p:spPr>
      </p:pic>
      <p:sp>
        <p:nvSpPr>
          <p:cNvPr id="185" name="Скругленный прямоугольник 184"/>
          <p:cNvSpPr/>
          <p:nvPr/>
        </p:nvSpPr>
        <p:spPr>
          <a:xfrm>
            <a:off x="4056275" y="1795943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buClr>
                <a:srgbClr val="F50A2C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Бережливые технологии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6" name="Рисунок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77" y="2695214"/>
            <a:ext cx="45719" cy="45719"/>
          </a:xfrm>
          <a:prstGeom prst="rect">
            <a:avLst/>
          </a:prstGeom>
        </p:spPr>
      </p:pic>
      <p:sp>
        <p:nvSpPr>
          <p:cNvPr id="187" name="Скругленный прямоугольник 186"/>
          <p:cNvSpPr/>
          <p:nvPr/>
        </p:nvSpPr>
        <p:spPr>
          <a:xfrm>
            <a:off x="6210672" y="1515019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F50A2C"/>
              </a:buClr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IT-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технологии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8" name="Скругленный прямоугольник 187"/>
          <p:cNvSpPr/>
          <p:nvPr/>
        </p:nvSpPr>
        <p:spPr>
          <a:xfrm>
            <a:off x="1212274" y="2455912"/>
            <a:ext cx="1183092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buClr>
                <a:srgbClr val="F50A2C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Английский язык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9" name="Рисунок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170" y="1700380"/>
            <a:ext cx="63687" cy="63687"/>
          </a:xfrm>
          <a:prstGeom prst="rect">
            <a:avLst/>
          </a:prstGeom>
        </p:spPr>
      </p:pic>
      <p:sp>
        <p:nvSpPr>
          <p:cNvPr id="190" name="Скругленный прямоугольник 189"/>
          <p:cNvSpPr/>
          <p:nvPr/>
        </p:nvSpPr>
        <p:spPr>
          <a:xfrm>
            <a:off x="9496815" y="1992219"/>
            <a:ext cx="1936884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buClr>
                <a:srgbClr val="F50A2C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Юриспруденция в здравоохранении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1" name="Рисунок 1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564" y="2138364"/>
            <a:ext cx="60303" cy="60303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164" y="2587073"/>
            <a:ext cx="64127" cy="64127"/>
          </a:xfrm>
          <a:prstGeom prst="rect">
            <a:avLst/>
          </a:prstGeom>
        </p:spPr>
      </p:pic>
      <p:sp>
        <p:nvSpPr>
          <p:cNvPr id="193" name="Скругленный прямоугольник 192"/>
          <p:cNvSpPr/>
          <p:nvPr/>
        </p:nvSpPr>
        <p:spPr>
          <a:xfrm>
            <a:off x="3392524" y="2484258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buClr>
                <a:srgbClr val="F50A2C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Проектная деятельность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5" name="Рисунок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122" y="1764068"/>
            <a:ext cx="63751" cy="63751"/>
          </a:xfrm>
          <a:prstGeom prst="rect">
            <a:avLst/>
          </a:prstGeom>
        </p:spPr>
      </p:pic>
      <p:sp>
        <p:nvSpPr>
          <p:cNvPr id="196" name="Скругленный прямоугольник 195"/>
          <p:cNvSpPr/>
          <p:nvPr/>
        </p:nvSpPr>
        <p:spPr>
          <a:xfrm>
            <a:off x="7716302" y="1553294"/>
            <a:ext cx="1936884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buClr>
                <a:srgbClr val="F50A2C"/>
              </a:buClr>
            </a:pP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Образовательные технологии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10342051" y="2334660"/>
            <a:ext cx="1669186" cy="421545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buClr>
                <a:srgbClr val="F50A2C"/>
              </a:buClr>
            </a:pPr>
            <a:r>
              <a:rPr lang="ru-RU" sz="12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Наукоемкие технологии</a:t>
            </a:r>
            <a:endParaRPr lang="ru-RU" sz="12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9" name="Рисунок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31" y="2082666"/>
            <a:ext cx="176799" cy="176799"/>
          </a:xfrm>
          <a:prstGeom prst="rect">
            <a:avLst/>
          </a:prstGeom>
        </p:spPr>
      </p:pic>
      <p:pic>
        <p:nvPicPr>
          <p:cNvPr id="200" name="Рисунок 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578" y="2564867"/>
            <a:ext cx="57840" cy="57840"/>
          </a:xfrm>
          <a:prstGeom prst="rect">
            <a:avLst/>
          </a:prstGeom>
        </p:spPr>
      </p:pic>
      <p:cxnSp>
        <p:nvCxnSpPr>
          <p:cNvPr id="202" name="Скругленная соединительная линия 201"/>
          <p:cNvCxnSpPr>
            <a:stCxn id="171" idx="0"/>
            <a:endCxn id="192" idx="1"/>
          </p:cNvCxnSpPr>
          <p:nvPr/>
        </p:nvCxnSpPr>
        <p:spPr>
          <a:xfrm rot="16200000" flipH="1">
            <a:off x="1556396" y="510369"/>
            <a:ext cx="1093605" cy="3123930"/>
          </a:xfrm>
          <a:prstGeom prst="curvedConnector4">
            <a:avLst>
              <a:gd name="adj1" fmla="val 1759"/>
              <a:gd name="adj2" fmla="val 51415"/>
            </a:avLst>
          </a:prstGeom>
          <a:ln w="12700">
            <a:solidFill>
              <a:srgbClr val="383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Скругленная соединительная линия 206"/>
          <p:cNvCxnSpPr>
            <a:stCxn id="199" idx="3"/>
            <a:endCxn id="184" idx="2"/>
          </p:cNvCxnSpPr>
          <p:nvPr/>
        </p:nvCxnSpPr>
        <p:spPr>
          <a:xfrm flipV="1">
            <a:off x="2959630" y="2050164"/>
            <a:ext cx="1382098" cy="120902"/>
          </a:xfrm>
          <a:prstGeom prst="curvedConnector2">
            <a:avLst/>
          </a:prstGeom>
          <a:ln w="12700">
            <a:solidFill>
              <a:srgbClr val="383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Скругленная соединительная линия 208"/>
          <p:cNvCxnSpPr>
            <a:stCxn id="199" idx="2"/>
            <a:endCxn id="192" idx="1"/>
          </p:cNvCxnSpPr>
          <p:nvPr/>
        </p:nvCxnSpPr>
        <p:spPr>
          <a:xfrm rot="16200000" flipH="1">
            <a:off x="3088361" y="2042334"/>
            <a:ext cx="359672" cy="793933"/>
          </a:xfrm>
          <a:prstGeom prst="curvedConnector2">
            <a:avLst/>
          </a:prstGeom>
          <a:ln w="12700">
            <a:solidFill>
              <a:srgbClr val="383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Скругленная соединительная линия 210"/>
          <p:cNvCxnSpPr>
            <a:stCxn id="184" idx="0"/>
            <a:endCxn id="189" idx="0"/>
          </p:cNvCxnSpPr>
          <p:nvPr/>
        </p:nvCxnSpPr>
        <p:spPr>
          <a:xfrm rot="5400000" flipH="1" flipV="1">
            <a:off x="5248713" y="793396"/>
            <a:ext cx="284317" cy="2098286"/>
          </a:xfrm>
          <a:prstGeom prst="curvedConnector3">
            <a:avLst>
              <a:gd name="adj1" fmla="val 159362"/>
            </a:avLst>
          </a:prstGeom>
          <a:ln w="12700">
            <a:solidFill>
              <a:srgbClr val="383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Скругленная соединительная линия 212"/>
          <p:cNvCxnSpPr>
            <a:stCxn id="172" idx="3"/>
            <a:endCxn id="181" idx="2"/>
          </p:cNvCxnSpPr>
          <p:nvPr/>
        </p:nvCxnSpPr>
        <p:spPr>
          <a:xfrm>
            <a:off x="2971224" y="2168185"/>
            <a:ext cx="2541355" cy="312169"/>
          </a:xfrm>
          <a:prstGeom prst="curvedConnector4">
            <a:avLst>
              <a:gd name="adj1" fmla="val 33580"/>
              <a:gd name="adj2" fmla="val 93841"/>
            </a:avLst>
          </a:prstGeom>
          <a:ln w="12700">
            <a:solidFill>
              <a:srgbClr val="383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Скругленная соединительная линия 215"/>
          <p:cNvCxnSpPr>
            <a:stCxn id="174" idx="0"/>
          </p:cNvCxnSpPr>
          <p:nvPr/>
        </p:nvCxnSpPr>
        <p:spPr>
          <a:xfrm rot="5400000" flipH="1" flipV="1">
            <a:off x="6576350" y="862182"/>
            <a:ext cx="566772" cy="2492772"/>
          </a:xfrm>
          <a:prstGeom prst="curvedConnector2">
            <a:avLst/>
          </a:prstGeom>
          <a:ln w="12700">
            <a:solidFill>
              <a:srgbClr val="383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Скругленная соединительная линия 217"/>
          <p:cNvCxnSpPr>
            <a:stCxn id="175" idx="0"/>
          </p:cNvCxnSpPr>
          <p:nvPr/>
        </p:nvCxnSpPr>
        <p:spPr>
          <a:xfrm rot="16200000" flipH="1" flipV="1">
            <a:off x="8870129" y="843920"/>
            <a:ext cx="248737" cy="1649250"/>
          </a:xfrm>
          <a:prstGeom prst="curvedConnector4">
            <a:avLst>
              <a:gd name="adj1" fmla="val -91904"/>
              <a:gd name="adj2" fmla="val 126259"/>
            </a:avLst>
          </a:prstGeom>
          <a:ln w="12700">
            <a:solidFill>
              <a:srgbClr val="383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Скругленная соединительная линия 229"/>
          <p:cNvCxnSpPr>
            <a:stCxn id="173" idx="1"/>
            <a:endCxn id="186" idx="2"/>
          </p:cNvCxnSpPr>
          <p:nvPr/>
        </p:nvCxnSpPr>
        <p:spPr>
          <a:xfrm rot="10800000" flipV="1">
            <a:off x="2266037" y="2315179"/>
            <a:ext cx="5273466" cy="425754"/>
          </a:xfrm>
          <a:prstGeom prst="curvedConnector4">
            <a:avLst>
              <a:gd name="adj1" fmla="val 31147"/>
              <a:gd name="adj2" fmla="val 153693"/>
            </a:avLst>
          </a:prstGeom>
          <a:ln>
            <a:solidFill>
              <a:srgbClr val="041A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Скругленная соединительная линия 233"/>
          <p:cNvCxnSpPr>
            <a:stCxn id="173" idx="0"/>
            <a:endCxn id="200" idx="1"/>
          </p:cNvCxnSpPr>
          <p:nvPr/>
        </p:nvCxnSpPr>
        <p:spPr>
          <a:xfrm rot="16200000" flipH="1">
            <a:off x="8923736" y="930946"/>
            <a:ext cx="367008" cy="2958675"/>
          </a:xfrm>
          <a:prstGeom prst="curvedConnector4">
            <a:avLst>
              <a:gd name="adj1" fmla="val -62287"/>
              <a:gd name="adj2" fmla="val 51494"/>
            </a:avLst>
          </a:prstGeom>
          <a:ln>
            <a:solidFill>
              <a:srgbClr val="041A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Скругленная соединительная линия 237"/>
          <p:cNvCxnSpPr>
            <a:stCxn id="184" idx="2"/>
            <a:endCxn id="173" idx="0"/>
          </p:cNvCxnSpPr>
          <p:nvPr/>
        </p:nvCxnSpPr>
        <p:spPr>
          <a:xfrm rot="16200000" flipH="1">
            <a:off x="5896508" y="495383"/>
            <a:ext cx="176615" cy="3286175"/>
          </a:xfrm>
          <a:prstGeom prst="curvedConnector3">
            <a:avLst>
              <a:gd name="adj1" fmla="val -443543"/>
            </a:avLst>
          </a:prstGeom>
          <a:ln>
            <a:solidFill>
              <a:srgbClr val="041A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Скругленная соединительная линия 245"/>
          <p:cNvCxnSpPr>
            <a:stCxn id="191" idx="0"/>
          </p:cNvCxnSpPr>
          <p:nvPr/>
        </p:nvCxnSpPr>
        <p:spPr>
          <a:xfrm rot="16200000" flipH="1" flipV="1">
            <a:off x="8581564" y="1249243"/>
            <a:ext cx="182032" cy="1960273"/>
          </a:xfrm>
          <a:prstGeom prst="curvedConnector4">
            <a:avLst>
              <a:gd name="adj1" fmla="val -125582"/>
              <a:gd name="adj2" fmla="val 50769"/>
            </a:avLst>
          </a:prstGeom>
          <a:ln>
            <a:solidFill>
              <a:srgbClr val="041A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/>
          <p:nvPr/>
        </p:nvCxnSpPr>
        <p:spPr>
          <a:xfrm flipH="1" flipV="1">
            <a:off x="10912979" y="3750621"/>
            <a:ext cx="113069" cy="668928"/>
          </a:xfrm>
          <a:prstGeom prst="straightConnector1">
            <a:avLst/>
          </a:prstGeom>
          <a:ln w="38100">
            <a:solidFill>
              <a:srgbClr val="F50A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Скругленный прямоугольник 251"/>
          <p:cNvSpPr/>
          <p:nvPr/>
        </p:nvSpPr>
        <p:spPr>
          <a:xfrm>
            <a:off x="9973803" y="3154751"/>
            <a:ext cx="1906778" cy="621085"/>
          </a:xfrm>
          <a:prstGeom prst="roundRect">
            <a:avLst/>
          </a:prstGeom>
          <a:solidFill>
            <a:srgbClr val="E0E3E8"/>
          </a:solidFill>
          <a:ln>
            <a:solidFill>
              <a:srgbClr val="A3A3A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Индивидуальная образовательная траектория</a:t>
            </a:r>
            <a:endParaRPr lang="ru-RU" alt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3" name="Равнобедренный треугольник 252"/>
          <p:cNvSpPr/>
          <p:nvPr/>
        </p:nvSpPr>
        <p:spPr>
          <a:xfrm>
            <a:off x="3665164" y="2822660"/>
            <a:ext cx="8119486" cy="250366"/>
          </a:xfrm>
          <a:prstGeom prst="triangle">
            <a:avLst>
              <a:gd name="adj" fmla="val 51516"/>
            </a:avLst>
          </a:prstGeom>
          <a:solidFill>
            <a:srgbClr val="EA0A2A"/>
          </a:solidFill>
          <a:ln>
            <a:solidFill>
              <a:srgbClr val="EA0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/>
              <a:t>8</a:t>
            </a:fld>
            <a:endParaRPr lang="ru-RU"/>
          </a:p>
        </p:txBody>
      </p:sp>
      <p:sp>
        <p:nvSpPr>
          <p:cNvPr id="47" name="Заголовок 6"/>
          <p:cNvSpPr txBox="1">
            <a:spLocks/>
          </p:cNvSpPr>
          <p:nvPr/>
        </p:nvSpPr>
        <p:spPr>
          <a:xfrm>
            <a:off x="274523" y="203081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45242" y="3188915"/>
            <a:ext cx="11999655" cy="3667472"/>
            <a:chOff x="445960" y="2054051"/>
            <a:chExt cx="14293785" cy="453216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149" y="2277728"/>
              <a:ext cx="605156" cy="678828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5581539" y="2126326"/>
              <a:ext cx="2597874" cy="2164057"/>
            </a:xfrm>
            <a:prstGeom prst="ellipse">
              <a:avLst/>
            </a:prstGeom>
            <a:noFill/>
            <a:ln w="38100" cap="flat" cmpd="sng" algn="ctr">
              <a:solidFill>
                <a:srgbClr val="041B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611952" y="3056939"/>
              <a:ext cx="2597921" cy="897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НИИ технологий здоровьесбережения и регенеративной медицины</a:t>
              </a:r>
              <a:endParaRPr lang="ru-RU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2" name="Соединительная линия уступом 21"/>
            <p:cNvCxnSpPr>
              <a:stCxn id="41" idx="0"/>
            </p:cNvCxnSpPr>
            <p:nvPr/>
          </p:nvCxnSpPr>
          <p:spPr>
            <a:xfrm rot="16200000" flipV="1">
              <a:off x="7095836" y="4312153"/>
              <a:ext cx="1227178" cy="1149553"/>
            </a:xfrm>
            <a:prstGeom prst="bentConnector3">
              <a:avLst/>
            </a:prstGeom>
            <a:ln w="28575">
              <a:solidFill>
                <a:srgbClr val="EA0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/>
            <p:nvPr/>
          </p:nvCxnSpPr>
          <p:spPr>
            <a:xfrm flipV="1">
              <a:off x="7824683" y="2139781"/>
              <a:ext cx="2674666" cy="29625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EA0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Соединительная линия уступом 25"/>
            <p:cNvCxnSpPr>
              <a:stCxn id="2" idx="6"/>
              <a:endCxn id="40" idx="2"/>
            </p:cNvCxnSpPr>
            <p:nvPr/>
          </p:nvCxnSpPr>
          <p:spPr>
            <a:xfrm>
              <a:off x="8179413" y="3208355"/>
              <a:ext cx="1742971" cy="135848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EA0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/>
            <p:nvPr/>
          </p:nvCxnSpPr>
          <p:spPr>
            <a:xfrm rot="5400000">
              <a:off x="5850255" y="4569103"/>
              <a:ext cx="1254694" cy="765051"/>
            </a:xfrm>
            <a:prstGeom prst="bentConnector3">
              <a:avLst/>
            </a:prstGeom>
            <a:ln w="28575">
              <a:solidFill>
                <a:srgbClr val="EA0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/>
            <p:cNvCxnSpPr>
              <a:stCxn id="2" idx="3"/>
              <a:endCxn id="44" idx="0"/>
            </p:cNvCxnSpPr>
            <p:nvPr/>
          </p:nvCxnSpPr>
          <p:spPr>
            <a:xfrm rot="5400000">
              <a:off x="4781664" y="3979893"/>
              <a:ext cx="1186754" cy="1173896"/>
            </a:xfrm>
            <a:prstGeom prst="bentConnector3">
              <a:avLst/>
            </a:prstGeom>
            <a:ln w="28575">
              <a:solidFill>
                <a:srgbClr val="EA0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Соединительная линия уступом 31"/>
            <p:cNvCxnSpPr>
              <a:stCxn id="2" idx="2"/>
              <a:endCxn id="43" idx="6"/>
            </p:cNvCxnSpPr>
            <p:nvPr/>
          </p:nvCxnSpPr>
          <p:spPr>
            <a:xfrm rot="10800000" flipV="1">
              <a:off x="3500395" y="3208354"/>
              <a:ext cx="2081146" cy="912059"/>
            </a:xfrm>
            <a:prstGeom prst="bentConnector3">
              <a:avLst/>
            </a:prstGeom>
            <a:ln w="28575">
              <a:solidFill>
                <a:srgbClr val="EA0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>
              <a:stCxn id="2" idx="1"/>
            </p:cNvCxnSpPr>
            <p:nvPr/>
          </p:nvCxnSpPr>
          <p:spPr>
            <a:xfrm rot="16200000" flipH="1" flipV="1">
              <a:off x="4144782" y="1025208"/>
              <a:ext cx="399171" cy="3235243"/>
            </a:xfrm>
            <a:prstGeom prst="bentConnector4">
              <a:avLst>
                <a:gd name="adj1" fmla="val -61852"/>
                <a:gd name="adj2" fmla="val 55880"/>
              </a:avLst>
            </a:prstGeom>
            <a:ln w="28575">
              <a:solidFill>
                <a:srgbClr val="EA0A2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Блок-схема: узел 38"/>
            <p:cNvSpPr/>
            <p:nvPr/>
          </p:nvSpPr>
          <p:spPr>
            <a:xfrm>
              <a:off x="10424836" y="2054051"/>
              <a:ext cx="200548" cy="196554"/>
            </a:xfrm>
            <a:prstGeom prst="flowChartConnector">
              <a:avLst/>
            </a:prstGeom>
            <a:solidFill>
              <a:srgbClr val="EA0A2A"/>
            </a:solidFill>
            <a:ln>
              <a:solidFill>
                <a:srgbClr val="EA0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9922383" y="4468564"/>
              <a:ext cx="200547" cy="196554"/>
            </a:xfrm>
            <a:prstGeom prst="flowChartConnector">
              <a:avLst/>
            </a:prstGeom>
            <a:solidFill>
              <a:srgbClr val="EA0A2A"/>
            </a:solidFill>
            <a:ln>
              <a:solidFill>
                <a:srgbClr val="EA0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8183928" y="5500519"/>
              <a:ext cx="200547" cy="196554"/>
            </a:xfrm>
            <a:prstGeom prst="flowChartConnector">
              <a:avLst/>
            </a:prstGeom>
            <a:solidFill>
              <a:srgbClr val="EA0A2A"/>
            </a:solidFill>
            <a:ln>
              <a:solidFill>
                <a:srgbClr val="EA0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2526198" y="2735037"/>
              <a:ext cx="200547" cy="196554"/>
            </a:xfrm>
            <a:prstGeom prst="flowChartConnector">
              <a:avLst/>
            </a:prstGeom>
            <a:solidFill>
              <a:srgbClr val="EA0A2A"/>
            </a:solidFill>
            <a:ln>
              <a:solidFill>
                <a:srgbClr val="EA0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3299846" y="4022137"/>
              <a:ext cx="200548" cy="196554"/>
            </a:xfrm>
            <a:prstGeom prst="flowChartConnector">
              <a:avLst/>
            </a:prstGeom>
            <a:solidFill>
              <a:srgbClr val="EA0A2A"/>
            </a:solidFill>
            <a:ln>
              <a:solidFill>
                <a:srgbClr val="EA0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4687819" y="5160219"/>
              <a:ext cx="200547" cy="196554"/>
            </a:xfrm>
            <a:prstGeom prst="flowChartConnector">
              <a:avLst/>
            </a:prstGeom>
            <a:solidFill>
              <a:srgbClr val="EA0A2A"/>
            </a:solidFill>
            <a:ln>
              <a:solidFill>
                <a:srgbClr val="EA0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6015152" y="5545079"/>
              <a:ext cx="200547" cy="196554"/>
            </a:xfrm>
            <a:prstGeom prst="flowChartConnector">
              <a:avLst/>
            </a:prstGeom>
            <a:solidFill>
              <a:srgbClr val="EA0A2A"/>
            </a:solidFill>
            <a:ln>
              <a:solidFill>
                <a:srgbClr val="EA0A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877423" y="2062894"/>
              <a:ext cx="4862322" cy="216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ЦЕНТР ФУНДАМЕНТАЛЬНЫХ ИССЛЕДОВАНИЙ</a:t>
              </a:r>
            </a:p>
            <a:p>
              <a:pPr marL="171450" indent="-171450">
                <a:buClr>
                  <a:srgbClr val="EA0A2A"/>
                </a:buClr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Лаборатория регенеративной медицины</a:t>
              </a:r>
            </a:p>
            <a:p>
              <a:pPr marL="171450" indent="-171450">
                <a:buClr>
                  <a:srgbClr val="EA0A2A"/>
                </a:buClr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Лаборатория клинико-экспериментальной иммунологии и молекулярной биологии</a:t>
              </a:r>
            </a:p>
            <a:p>
              <a:pPr marL="171450" indent="-171450">
                <a:buClr>
                  <a:srgbClr val="EA0A2A"/>
                </a:buClr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Лаборатория микробиологии и иммунохимических технологий</a:t>
              </a:r>
            </a:p>
            <a:p>
              <a:pPr marL="171450" indent="-171450">
                <a:buClr>
                  <a:srgbClr val="EA0A2A"/>
                </a:buClr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Лаборатория </a:t>
              </a:r>
              <a:r>
                <a:rPr lang="ru-RU" sz="1200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кибер</a:t>
              </a: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-медицины и </a:t>
              </a:r>
              <a:r>
                <a:rPr lang="en-US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IT</a:t>
              </a: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-технологий в сфере здоровьесбережения</a:t>
              </a: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02147" y="5787498"/>
              <a:ext cx="2886894" cy="570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ЦЕНТР ДОКЛИНИЧЕСКИХ ИССЛЕДОВАНИЙ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146749" y="3048819"/>
              <a:ext cx="2938699" cy="498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ЦЕНТР «ЮЖНО-РОССИЙСКИЙ БИОБАНК»</a:t>
              </a:r>
              <a:endParaRPr lang="ru-RU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199286" y="4463028"/>
              <a:ext cx="3376700" cy="1026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НАУЧНО-ИССЛЕДОВАТЕЛЬСКИЙ МЕДИКО-ДИАГНОСТИЧЕСКИЙ ЦЕНТР</a:t>
              </a:r>
              <a:endParaRPr lang="ru-RU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444481" y="5559293"/>
              <a:ext cx="2453922" cy="1026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ЦЕНТР МОЛЕКУЛЯРНО-ГЕНЕТИЧЕСКИХ ИССЛЕДОВАНИЙ</a:t>
              </a:r>
              <a:endParaRPr lang="ru-RU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869039" y="5383866"/>
              <a:ext cx="2753124" cy="79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ЦЕНТР БИОМЕДИЦИНСКОГО ОБРАЗОВАНИЯ</a:t>
              </a:r>
              <a:endParaRPr lang="ru-RU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45960" y="3844311"/>
              <a:ext cx="3026937" cy="5705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ОРГАНИЗАЦИОННО-АНАЛИТИЧЕСКИЙ ЦЕНТР</a:t>
              </a:r>
              <a:endParaRPr lang="ru-RU"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6" name="Скругленный прямоугольник 65"/>
          <p:cNvSpPr/>
          <p:nvPr/>
        </p:nvSpPr>
        <p:spPr>
          <a:xfrm>
            <a:off x="1228895" y="1748946"/>
            <a:ext cx="2625106" cy="828000"/>
          </a:xfrm>
          <a:prstGeom prst="roundRect">
            <a:avLst/>
          </a:prstGeom>
          <a:solidFill>
            <a:srgbClr val="E0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Международный научно-исследовательский клинико-образовательный центр регенеративной медицины 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963827" y="1751857"/>
            <a:ext cx="2281880" cy="828000"/>
          </a:xfrm>
          <a:prstGeom prst="roundRect">
            <a:avLst/>
          </a:prstGeom>
          <a:solidFill>
            <a:srgbClr val="E0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Отдел клинико-экспериментальной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иммунологии и молекулярной биологии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228272" y="1744398"/>
            <a:ext cx="1635196" cy="828000"/>
          </a:xfrm>
          <a:prstGeom prst="roundRect">
            <a:avLst/>
          </a:prstGeom>
          <a:solidFill>
            <a:srgbClr val="E0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Медико-генетическая лаборатория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347249" y="1745963"/>
            <a:ext cx="1756078" cy="828000"/>
          </a:xfrm>
          <a:prstGeom prst="roundRect">
            <a:avLst/>
          </a:prstGeom>
          <a:solidFill>
            <a:srgbClr val="E0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Учебно-производственный центр (виварий)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9982200" y="1762245"/>
            <a:ext cx="1689085" cy="828000"/>
          </a:xfrm>
          <a:prstGeom prst="roundRect">
            <a:avLst/>
          </a:prstGeom>
          <a:solidFill>
            <a:srgbClr val="E0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Научно-организационное управление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3211" y="2673531"/>
            <a:ext cx="12042847" cy="47952"/>
          </a:xfrm>
          <a:prstGeom prst="line">
            <a:avLst/>
          </a:prstGeom>
          <a:ln w="19050">
            <a:solidFill>
              <a:srgbClr val="EA0A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Равнобедренный треугольник 73"/>
          <p:cNvSpPr/>
          <p:nvPr/>
        </p:nvSpPr>
        <p:spPr>
          <a:xfrm rot="10800000">
            <a:off x="4208518" y="2699945"/>
            <a:ext cx="3503776" cy="300286"/>
          </a:xfrm>
          <a:prstGeom prst="triangle">
            <a:avLst/>
          </a:prstGeom>
          <a:solidFill>
            <a:srgbClr val="EA0A2A"/>
          </a:solidFill>
          <a:ln>
            <a:solidFill>
              <a:srgbClr val="EA0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74523" y="684754"/>
            <a:ext cx="6858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и трансляция инновационных наукоемких технологий здоровьесбережения и регенеративной медицины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580" y="2183705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7098" y="2995054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2030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6"/>
          <p:cNvSpPr txBox="1">
            <a:spLocks/>
          </p:cNvSpPr>
          <p:nvPr/>
        </p:nvSpPr>
        <p:spPr>
          <a:xfrm>
            <a:off x="971013" y="1657470"/>
            <a:ext cx="5564435" cy="3029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фундаментальные научные направления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F910B-8724-4AF7-98B6-ABFF972C9898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01424" y="198692"/>
            <a:ext cx="5472111" cy="3969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424" y="671737"/>
            <a:ext cx="6903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и трансляция инновационных наукоемких технологий здоровьесбережения и регенеративной медицины</a:t>
            </a: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966801" y="4172592"/>
            <a:ext cx="5551978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клинические научные направления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2" name="Picture 8" descr="Частота сердцебиения – Бесплатные иконки: медицин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4" y="4172592"/>
            <a:ext cx="419967" cy="4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424" y="4699932"/>
            <a:ext cx="47833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Персонифицированный подбор фармакотерапии</a:t>
            </a:r>
          </a:p>
          <a:p>
            <a:pPr marL="22860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Ранняя и сверхранняя диагностика онкологических процессов</a:t>
            </a:r>
          </a:p>
          <a:p>
            <a:pPr marL="22860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Оптимизация программ ВРТ</a:t>
            </a:r>
          </a:p>
          <a:p>
            <a:pPr marL="22860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Депонирование широкого спектра образцов биоматериалов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Кибер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-медицина и информационные технологии в сфере здоровьесбережения</a:t>
            </a:r>
          </a:p>
          <a:p>
            <a:pPr marL="22860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17" y="2092067"/>
            <a:ext cx="546021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Регенеративная медицина, клеточные технологии и тканевая инженерия</a:t>
            </a:r>
          </a:p>
          <a:p>
            <a:pPr marL="228600" lvl="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Иммуногенетика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2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онкоцитогенетика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Регенеративные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 в хирургии, в том числе при органо-восстановительной и органо-замещающей хирургии </a:t>
            </a:r>
          </a:p>
          <a:p>
            <a:pPr marL="228600" lvl="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Исследования в области биотехнологии и </a:t>
            </a:r>
            <a:r>
              <a:rPr lang="ru-RU" sz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вакцинологии</a:t>
            </a:r>
            <a:endParaRPr lang="ru-RU" sz="1200" dirty="0" smtClean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Доклинические исследования</a:t>
            </a:r>
          </a:p>
          <a:p>
            <a:pPr lvl="0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8" y="1618411"/>
            <a:ext cx="399457" cy="444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08" y="1167372"/>
            <a:ext cx="7656592" cy="56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879</Words>
  <Application>Microsoft Office PowerPoint</Application>
  <PresentationFormat>Произвольный</PresentationFormat>
  <Paragraphs>214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Русинова Татьяна Викторовна</dc:creator>
  <cp:lastModifiedBy>Редько Андрей Николаевич</cp:lastModifiedBy>
  <cp:revision>137</cp:revision>
  <dcterms:created xsi:type="dcterms:W3CDTF">2021-08-24T08:35:25Z</dcterms:created>
  <dcterms:modified xsi:type="dcterms:W3CDTF">2022-01-11T10:04:36Z</dcterms:modified>
</cp:coreProperties>
</file>